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67b2b367c6147b3" /><Relationship Type="http://schemas.openxmlformats.org/officeDocument/2006/relationships/extended-properties" Target="/docProps/app.xml" Id="R9b82292a8c704ffa" /><Relationship Type="http://schemas.openxmlformats.org/officeDocument/2006/relationships/officeDocument" Target="/ppt/presentation.xml" Id="Ra76ff551bf61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cea50beb1d4e6d"/>
  </p:sldMasterIdLst>
  <p:notesMasterIdLst>
    <p:notesMasterId xmlns:r="http://schemas.openxmlformats.org/officeDocument/2006/relationships" r:id="R48ae23cbb0c24881"/>
  </p:notesMasterIdLst>
  <p:sldIdLst>
    <p:sldId xmlns:r="http://schemas.openxmlformats.org/officeDocument/2006/relationships" id="256" r:id="R35ce4869735f47bf"/>
    <p:sldId xmlns:r="http://schemas.openxmlformats.org/officeDocument/2006/relationships" id="257" r:id="R86e7b186a3d842c1"/>
    <p:sldId xmlns:r="http://schemas.openxmlformats.org/officeDocument/2006/relationships" id="258" r:id="Rf79c2675a7f841e6"/>
    <p:sldId xmlns:r="http://schemas.openxmlformats.org/officeDocument/2006/relationships" id="259" r:id="Rfc2766c1994847ef"/>
    <p:sldId xmlns:r="http://schemas.openxmlformats.org/officeDocument/2006/relationships" id="260" r:id="Rcb63a1bd4be94da2"/>
    <p:sldId xmlns:r="http://schemas.openxmlformats.org/officeDocument/2006/relationships" id="261" r:id="R6a65061ad93846a2"/>
    <p:sldId xmlns:r="http://schemas.openxmlformats.org/officeDocument/2006/relationships" id="262" r:id="R444561a9a4fa42c5"/>
    <p:sldId xmlns:r="http://schemas.openxmlformats.org/officeDocument/2006/relationships" id="263" r:id="R276078faf2cd44aa"/>
    <p:sldId xmlns:r="http://schemas.openxmlformats.org/officeDocument/2006/relationships" id="264" r:id="R8ff9cc755c3c4b42"/>
    <p:sldId xmlns:r="http://schemas.openxmlformats.org/officeDocument/2006/relationships" id="265" r:id="R0d892e65ec9f4019"/>
    <p:sldId xmlns:r="http://schemas.openxmlformats.org/officeDocument/2006/relationships" id="266" r:id="Rc9cdf45b89b94839"/>
    <p:sldId xmlns:r="http://schemas.openxmlformats.org/officeDocument/2006/relationships" id="267" r:id="Re1aebdc90eda436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4cd61e7ba4453b" /><Relationship Type="http://schemas.openxmlformats.org/officeDocument/2006/relationships/slideMaster" Target="/ppt/slideMasters/slideMaster1.xml" Id="Rfbcea50beb1d4e6d" /><Relationship Type="http://schemas.openxmlformats.org/officeDocument/2006/relationships/notesMaster" Target="/ppt/notesMasters/notesMaster1.xml" Id="R48ae23cbb0c24881" /><Relationship Type="http://schemas.openxmlformats.org/officeDocument/2006/relationships/presProps" Target="/ppt/presProps.xml" Id="Rc858c22724a34f7c" /><Relationship Type="http://schemas.openxmlformats.org/officeDocument/2006/relationships/tableStyles" Target="/ppt/tableStyles.xml" Id="R491093794bd7423a" /><Relationship Type="http://schemas.openxmlformats.org/officeDocument/2006/relationships/slide" Target="/ppt/slides/slide1.xml" Id="R35ce4869735f47bf" /><Relationship Type="http://schemas.openxmlformats.org/officeDocument/2006/relationships/slide" Target="/ppt/slides/slide2.xml" Id="R86e7b186a3d842c1" /><Relationship Type="http://schemas.openxmlformats.org/officeDocument/2006/relationships/slide" Target="/ppt/slides/slide3.xml" Id="Rf79c2675a7f841e6" /><Relationship Type="http://schemas.openxmlformats.org/officeDocument/2006/relationships/slide" Target="/ppt/slides/slide4.xml" Id="Rfc2766c1994847ef" /><Relationship Type="http://schemas.openxmlformats.org/officeDocument/2006/relationships/slide" Target="/ppt/slides/slide5.xml" Id="Rcb63a1bd4be94da2" /><Relationship Type="http://schemas.openxmlformats.org/officeDocument/2006/relationships/slide" Target="/ppt/slides/slide6.xml" Id="R6a65061ad93846a2" /><Relationship Type="http://schemas.openxmlformats.org/officeDocument/2006/relationships/slide" Target="/ppt/slides/slide7.xml" Id="R444561a9a4fa42c5" /><Relationship Type="http://schemas.openxmlformats.org/officeDocument/2006/relationships/slide" Target="/ppt/slides/slide8.xml" Id="R276078faf2cd44aa" /><Relationship Type="http://schemas.openxmlformats.org/officeDocument/2006/relationships/slide" Target="/ppt/slides/slide9.xml" Id="R8ff9cc755c3c4b42" /><Relationship Type="http://schemas.openxmlformats.org/officeDocument/2006/relationships/slide" Target="/ppt/slides/slide10.xml" Id="R0d892e65ec9f4019" /><Relationship Type="http://schemas.openxmlformats.org/officeDocument/2006/relationships/slide" Target="/ppt/slides/slide11.xml" Id="Rc9cdf45b89b94839" /><Relationship Type="http://schemas.openxmlformats.org/officeDocument/2006/relationships/slide" Target="/ppt/slides/slide12.xml" Id="Re1aebdc90eda436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6ae3c19d2ff4e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fd7ca2739945f6" /><Relationship Type="http://schemas.openxmlformats.org/officeDocument/2006/relationships/notesMaster" Target="/ppt/notesMasters/notesMaster1.xml" Id="Rdbf1aee3ee5e44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78414d76b65494c" /><Relationship Type="http://schemas.openxmlformats.org/officeDocument/2006/relationships/notesMaster" Target="/ppt/notesMasters/notesMaster1.xml" Id="R0be50e7f9d9d4f3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1fefe386fd343d6" /><Relationship Type="http://schemas.openxmlformats.org/officeDocument/2006/relationships/notesMaster" Target="/ppt/notesMasters/notesMaster1.xml" Id="R2392ae8a1bd2417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252263c73e54adb" /><Relationship Type="http://schemas.openxmlformats.org/officeDocument/2006/relationships/notesMaster" Target="/ppt/notesMasters/notesMaster1.xml" Id="Radb9f85f2a93402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c7ef4cec0314fda" /><Relationship Type="http://schemas.openxmlformats.org/officeDocument/2006/relationships/notesMaster" Target="/ppt/notesMasters/notesMaster1.xml" Id="R7ed0b854bbcb4ad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c842e19f03d4ea3" /><Relationship Type="http://schemas.openxmlformats.org/officeDocument/2006/relationships/notesMaster" Target="/ppt/notesMasters/notesMaster1.xml" Id="R2c49af0fdadb4b8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70cf50892784a4a" /><Relationship Type="http://schemas.openxmlformats.org/officeDocument/2006/relationships/notesMaster" Target="/ppt/notesMasters/notesMaster1.xml" Id="R814808ae4871408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610760fa7c6463e" /><Relationship Type="http://schemas.openxmlformats.org/officeDocument/2006/relationships/notesMaster" Target="/ppt/notesMasters/notesMaster1.xml" Id="R02da3ca6fb6442d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91ea396b2694214" /><Relationship Type="http://schemas.openxmlformats.org/officeDocument/2006/relationships/notesMaster" Target="/ppt/notesMasters/notesMaster1.xml" Id="R21077e9e973347e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e820d3d6d194522" /><Relationship Type="http://schemas.openxmlformats.org/officeDocument/2006/relationships/notesMaster" Target="/ppt/notesMasters/notesMaster1.xml" Id="R275d204a068a4ab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39009bdf624907" /><Relationship Type="http://schemas.openxmlformats.org/officeDocument/2006/relationships/notesMaster" Target="/ppt/notesMasters/notesMaster1.xml" Id="Rf3b0062c3c8a4d8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1269fdd71214291" /><Relationship Type="http://schemas.openxmlformats.org/officeDocument/2006/relationships/notesMaster" Target="/ppt/notesMasters/notesMaster1.xml" Id="R4b040a99aa9b404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14c423fb7440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8426bb5a94542d2" /><Relationship Type="http://schemas.openxmlformats.org/officeDocument/2006/relationships/slideLayout" Target="/ppt/slideLayouts/slideLayout1.xml" Id="Ra87a8b85b8d8462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a8b85b8d8462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86e539d064169" /><Relationship Type="http://schemas.openxmlformats.org/officeDocument/2006/relationships/image" Target="/ppt/media/image.png" Id="Rfa022438fab34a91" /><Relationship Type="http://schemas.openxmlformats.org/officeDocument/2006/relationships/notesSlide" Target="/ppt/notesSlides/notesSlide1.xml" Id="R519294a290ea487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e1faf9e54ef0" /><Relationship Type="http://schemas.openxmlformats.org/officeDocument/2006/relationships/notesSlide" Target="/ppt/notesSlides/notesSlide10.xml" Id="R1c28abe209044eb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9d9c3023481c" /><Relationship Type="http://schemas.openxmlformats.org/officeDocument/2006/relationships/image" Target="/ppt/media/image3.png" Id="R6ef640ab9ac84ff1" /><Relationship Type="http://schemas.openxmlformats.org/officeDocument/2006/relationships/notesSlide" Target="/ppt/notesSlides/notesSlide11.xml" Id="R4efd206693cf457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2bd2de594f48" /><Relationship Type="http://schemas.openxmlformats.org/officeDocument/2006/relationships/notesSlide" Target="/ppt/notesSlides/notesSlide12.xml" Id="R5ac52ce4ca5a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891af124a4e2e" /><Relationship Type="http://schemas.openxmlformats.org/officeDocument/2006/relationships/notesSlide" Target="/ppt/notesSlides/notesSlide2.xml" Id="Rbf13a64e1f9e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23aa125b4b18" /><Relationship Type="http://schemas.openxmlformats.org/officeDocument/2006/relationships/image" Target="/ppt/media/image2.png" Id="R6b3c51480d7d486a" /><Relationship Type="http://schemas.openxmlformats.org/officeDocument/2006/relationships/notesSlide" Target="/ppt/notesSlides/notesSlide3.xml" Id="R359eba1c1e40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ee68be2e44f0" /><Relationship Type="http://schemas.openxmlformats.org/officeDocument/2006/relationships/notesSlide" Target="/ppt/notesSlides/notesSlide4.xml" Id="R695299d10e60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d842454474140" /><Relationship Type="http://schemas.openxmlformats.org/officeDocument/2006/relationships/notesSlide" Target="/ppt/notesSlides/notesSlide5.xml" Id="Ra7915f5b74f5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e1d71b30b4ab6" /><Relationship Type="http://schemas.openxmlformats.org/officeDocument/2006/relationships/notesSlide" Target="/ppt/notesSlides/notesSlide6.xml" Id="R572d226bd4a7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a9bca0af4bb2" /><Relationship Type="http://schemas.openxmlformats.org/officeDocument/2006/relationships/notesSlide" Target="/ppt/notesSlides/notesSlide7.xml" Id="R7c13ae256821498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9250acb424664" /><Relationship Type="http://schemas.openxmlformats.org/officeDocument/2006/relationships/notesSlide" Target="/ppt/notesSlides/notesSlide8.xml" Id="R0866ff5487ac435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7f34d1964a02" /><Relationship Type="http://schemas.openxmlformats.org/officeDocument/2006/relationships/notesSlide" Target="/ppt/notesSlides/notesSlide9.xml" Id="R70465a033437410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022438fab34a9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DFFB61-64DA-4CC3-A0E5-035394437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9">
              <a:alpha val="9098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0C505D-6EF6-412D-B42E-C1E497655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857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42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952DF7-8132-49D9-9EBB-FDEEAF13C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19175"/>
            <a:ext cx="2571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 RISK MANAGEMENT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C451E8-45A5-4D22-8F6F-1017AE6B1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048250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1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51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Captive</a:t>
            </a:r>
          </a:p>
          <a:p xmlns:a="http://schemas.openxmlformats.org/drawingml/2006/main">
            <a:pPr algn="l">
              <a:defRPr sz="51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51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Insurance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C5AA01-50D9-4533-9745-FD6AE519A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33750"/>
            <a:ext cx="47625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7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A practical guide to feasibility, formation,</a:t>
            </a:r>
          </a:p>
          <a:p xmlns:a="http://schemas.openxmlformats.org/drawingml/2006/main">
            <a:pPr algn="l">
              <a:defRPr sz="17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7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fronting and long-term risk financing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1D6499-B8D9-4EB8-A1CE-2855A2741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9105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88BCC4-53EF-4612-99BE-AB1D996FC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57750"/>
            <a:ext cx="44767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For companies ready to own more of their risk.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816AA2-DAF4-4169-A61D-8AD5EF00A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905500"/>
            <a:ext cx="4000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1050" b="0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Steven Barge-Siever, Esq.  |  July 2026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B3B789B-C114-4C6D-A1CA-EFF56B9BE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6438900"/>
            <a:ext cx="23431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38958935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3A4A630-9E25-4528-9609-8849D737C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ROAD 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9DFE8F-CFA1-432B-B33A-077FE7869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Formation follows the risk analysis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BACF7C-364C-4F6B-B0B8-C5A57588E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C75131-45DA-4294-AA61-B3DFB835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14550"/>
            <a:ext cx="5524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E89966-3C5D-4465-80FF-7D7B2E128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66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6DD8F9-4C79-4644-B103-BCD0691A4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66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792395-2694-415A-817B-9D9BC7EC6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28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Define the objective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06A996-5500-49A6-956C-D52E57914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486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383CA1-34B2-4D18-BE65-7ED3C6B2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114550"/>
            <a:ext cx="5524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111D57-6E67-4CD3-BAC2-35BE2B54A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666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6EFA17-BEFF-4FA9-8D59-F5E5C2E5F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666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0128CB-59F1-4D2C-A67A-0DA012B35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828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Identify + quantify risk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AC6CC7-5CC1-48A3-820D-25D5C6E72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486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7434BD-649E-4F2C-808C-49536E39C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114550"/>
            <a:ext cx="5524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E6E95A-8F6E-43FA-A0C1-DA3361D95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666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82CFFF-7747-45C9-96E1-3508BAC0C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666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6BB904-8341-4847-9D46-202463A7A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28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Test feasibility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7FF4BA-75CE-403A-8CF5-F588A0640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486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715E69-092D-4DDD-A8AD-E1E896649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666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0467420-429E-48BC-BD0D-8881A1D63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666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1B33C5-0722-4A51-941D-D339DB852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828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Select structure + domicile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9B9DBF-2EDA-40C5-9FC9-371949351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2486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680461-7922-401C-870C-F3CC7046B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019550"/>
            <a:ext cx="5524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F464398-5A3A-4C71-BD7F-AAA3EF39F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71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BA5B69-3177-487F-9C69-4AD82DE4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71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90E6FC9-078A-44F0-A0F8-7AA7125F0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33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Design coverage + capital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E62EEC5-16AA-4152-B396-E3EC27D67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4391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3DEC19-8F52-4BFB-8152-F34E62532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4019550"/>
            <a:ext cx="5524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CE7061C-A238-4552-9D21-128885721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571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0839D23-FF33-46C7-83C9-D52CDB8F2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571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40C4E24-F3F9-4CF8-88C1-FAE6BE903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733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Prepare the application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FF6692E-AD06-4E25-9E3F-81F99247D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4391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79CD858-1F1D-4337-9436-376504D53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019550"/>
            <a:ext cx="552450" cy="2476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35D28BD-BC00-4900-9609-FCA01456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71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7ED8C41-8D91-4A35-B02B-880DEFF40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71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66F6FDF-0219-4A56-B0C4-832191947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33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Capitalize + license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6F45F8D-70A9-4875-810A-387EA5124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391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07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2ED705F-107B-4CFA-B24B-CD8EDA3B2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571875"/>
            <a:ext cx="2324100" cy="1162050"/>
          </a:xfrm>
          <a:prstGeom xmlns:a="http://schemas.openxmlformats.org/drawingml/2006/main" prst="roundRect">
            <a:avLst>
              <a:gd name="adj" fmla="val 65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7315A43-ADB6-4DD2-907B-9C584EA1C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571875"/>
            <a:ext cx="66675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435F167-D7B1-40DE-8A7E-14BB2BEC8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733800"/>
            <a:ext cx="19240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Operate + optimize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1EAA812-EAC3-4203-A91A-7B08CD552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4391025"/>
            <a:ext cx="3048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08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C1364F1-ACB9-4D58-96D7-68BB05D8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109728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D6458EC-ACB9-47B7-ADFF-647915174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Actuarial assumptions, governance and claims discipline continue after licensing.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D53429F-F5F0-400C-BFCE-F5CE1A5E2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4AD1F92-0F87-46F9-A711-B2AC1F42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10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22CC626-F48A-423A-86CE-72A488833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20933129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A50D286-1BDA-4871-975B-E909EF9FE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ECONOMICS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3D9C76-F529-4557-BB1B-6BCEBB044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Cost is more than the formation fee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278E6E-08F5-482E-9382-267299A9E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19200"/>
            <a:ext cx="8858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The analysis should include operating expense, capital, collateral and retained claim volatility.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44CCD8-76CF-4C61-93AE-1A69F51A5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0DED02-0A93-4F13-8058-FF872354B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24025"/>
            <a:ext cx="34290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Initial professional + formation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0D354F-B379-401D-9342-3CA8082B7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00250"/>
            <a:ext cx="377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$50K-$150K+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D852D4-373F-43BB-9532-F57F40DA5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57450"/>
            <a:ext cx="371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E356F8-607A-480B-935E-9497CBFA1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86050"/>
            <a:ext cx="34290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Annual operating + professional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73C0D9-1A90-463A-A4DC-C0B8D1A57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62275"/>
            <a:ext cx="377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$75K-$200K+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06BD8B-3AE4-43A6-8065-B4F2DF3DB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19475"/>
            <a:ext cx="371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FAE41F-D2FB-4A98-94CD-D39218EE9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48075"/>
            <a:ext cx="34290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Regulatory capital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43A40C-7750-4142-8AC5-AD0F4FD68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377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Domicile + risk based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CEBC0A-BC89-4241-BC38-5900AF7E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0"/>
            <a:ext cx="371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65826B-0A15-494E-B839-790F4C153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10100"/>
            <a:ext cx="34290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Fronting collateral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0D63EF-3757-4828-BD27-3E997AD1A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86325"/>
            <a:ext cx="377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Program specific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443F8E-9425-4008-9B9D-2675E1721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43525"/>
            <a:ext cx="371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f640ab9ac84ff1"/>
          <a:srcRect xmlns:a="http://schemas.openxmlformats.org/drawingml/2006/main" l="4927" t="0" r="49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0" y="1600200"/>
            <a:ext cx="6972300" cy="4352925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1A32B8-FA13-46A1-AF64-853079D06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143500"/>
            <a:ext cx="48196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1DD687-C493-40D5-90B8-852A31E60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276850"/>
            <a:ext cx="42481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Expected losses remain part of the economics.</a:t>
            </a:r>
          </a:p>
          <a:p xmlns:a="http://schemas.openxmlformats.org/drawingml/2006/main">
            <a:pPr algn="ctr">
              <a:defRPr sz="112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Claims, fronting and reinsurance are additional.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35F264-E269-46EB-87B1-31D6E51B1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09E8BE-F538-487E-9AC6-373B3961C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11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D34476-6147-4EE0-A495-8602C6541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515100"/>
            <a:ext cx="6572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750" b="0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Planning ranges, not universal quotes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519CDA-0E68-4EFB-881A-B85072705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84048059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7D30C20-A2C9-45C4-B9FB-DC76137EC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0F165D-0CF7-4B3C-811D-86F586DBA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0"/>
            <a:ext cx="4714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252C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A2F36E-74FC-493E-9E71-BBFA1B2B7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067D80-FAF9-4F83-AAEC-E8080EB06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81075"/>
            <a:ext cx="65722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defRPr>
            </a:pPr>
            <a:r>
              <a:rPr sz="360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rPr>
              <a:t>The right answer may be</a:t>
            </a:r>
          </a:p>
          <a:p xmlns:a="http://schemas.openxmlformats.org/drawingml/2006/main">
            <a:pPr algn="l">
              <a:defRPr sz="360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defRPr>
            </a:pPr>
            <a:r>
              <a:rPr sz="360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rPr>
              <a:t>not to form a captive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C1A4B6-169D-4001-832B-CA8A957A8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53340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D5E2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1">
                <a:solidFill>
                  <a:srgbClr val="D5E2E6"/>
                </a:solidFill>
                <a:latin typeface="Nimbus Sans"/>
                <a:ea typeface="Nimbus Sans"/>
                <a:cs typeface="Nimbus Sans"/>
              </a:rPr>
              <a:t>A captive is usually the wrong tool when: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67737E-1F38-4AB1-92C7-EE27D48A3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623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C9C2AA-3C58-4EB8-A758-ADE18153C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86100"/>
            <a:ext cx="600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The primary objective is a tax deduction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1C5928-60F8-4B7A-A763-992452417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19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8B57B0-328D-4AC4-A5B0-240C43B0D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43300"/>
            <a:ext cx="600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The company wants one-year savings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C9500F-BA87-4872-9D9C-BB9263C5B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767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E48D52-5A2B-47AE-B2DC-D6DE33A23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600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The expense is certain rather than fortuitous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113414-3D66-47EA-A44B-C7A85940C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224CEC-1BB8-42A0-9FFC-95BBADEA8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57700"/>
            <a:ext cx="600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Data, capital or governance are not available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D63B65-8C56-4D6F-9AB3-59B7162E3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911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F30D51-6552-40CC-BDF2-90FF0B353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14900"/>
            <a:ext cx="600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Commercial insurance is more efficient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4D051B-485D-4A31-B809-06F13CC1C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819150"/>
            <a:ext cx="31432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CFDA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62CFDA"/>
                </a:solidFill>
                <a:latin typeface="Nimbus Sans"/>
                <a:ea typeface="Nimbus Sans"/>
                <a:cs typeface="Nimbus Sans"/>
              </a:rPr>
              <a:t>START WITH THE QUESTION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4579A9-F815-4430-8141-DA2C153F8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257300"/>
            <a:ext cx="31432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defRPr>
            </a:pPr>
            <a:r>
              <a:rPr sz="225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rPr>
              <a:t>What risk are you retaining today - and would a captive improve the result?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3F1D65C-8C43-4340-A69A-AE53BF4E5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200400"/>
            <a:ext cx="314325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0BD8F0B-75DB-4F3D-8ECB-9B3F6B9CF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400425"/>
            <a:ext cx="31432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3303A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23303A"/>
                </a:solidFill>
                <a:latin typeface="Nimbus Sans"/>
                <a:ea typeface="Nimbus Sans"/>
                <a:cs typeface="Nimbus Sans"/>
              </a:rPr>
              <a:t>EVALUATE A CAPTIVE STRUCTURE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498AD7-1125-4782-A4A4-E16901EBA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314825"/>
            <a:ext cx="31432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5E2E6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D5E2E6"/>
                </a:solidFill>
                <a:latin typeface="Nimbus Sans"/>
                <a:ea typeface="Nimbus Sans"/>
                <a:cs typeface="Nimbus Sans"/>
              </a:rPr>
              <a:t>Upward Risk Management combines legal, insurance and program-structuring experience to help companies test feasibility before committing capital.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787670-239D-437C-B272-426A601DC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791200"/>
            <a:ext cx="6667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A0043BC-486F-4AF7-BCE0-1A0286B83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810250"/>
            <a:ext cx="2095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CFDA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62CFDA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26D1ADB-C48B-48E4-BFBC-19380794F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6381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9EADB5"/>
                </a:solidFill>
                <a:latin typeface="Nimbus Sans"/>
                <a:ea typeface="Nimbus Sans"/>
                <a:cs typeface="Nimbus Sans"/>
              </a:defRPr>
            </a:pPr>
            <a:r>
              <a:rPr sz="750" b="0">
                <a:solidFill>
                  <a:srgbClr val="9EADB5"/>
                </a:solidFill>
                <a:latin typeface="Nimbus Sans"/>
                <a:ea typeface="Nimbus Sans"/>
                <a:cs typeface="Nimbus Sans"/>
              </a:rPr>
              <a:t>IRS guidance applies to abusive arrangements; tax and legal advice should be obtained for the specific structure.</a:t>
            </a:r>
          </a:p>
        </p:txBody>
      </p:sp>
    </p:spTree>
    <p:extLst>
      <p:ext uri="{BB962C8B-B14F-4D97-AF65-F5344CB8AC3E}">
        <p14:creationId xmlns:p14="http://schemas.microsoft.com/office/powerpoint/2010/main" val="15202894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3163BA-B43D-46A5-ACEB-73C30D8CE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THE CORE IDEA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D64332-F5F6-4207-A686-BA7B0DF2A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A captive changes how risk is financed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880DB5-2954-4E21-A554-618B2F115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AE07B1-4783-49D9-9CE6-168576E7C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476375"/>
            <a:ext cx="73342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25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A captive is a licensed insurance company owned or controlled by a business to finance selected risks.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F5BFA2-4CBD-45E6-AC65-9E095AAE5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466850"/>
            <a:ext cx="2895600" cy="325755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228419-F7AC-47E4-AA77-EA8EE20A4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771650"/>
            <a:ext cx="8763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FROM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CD7260-40B0-4410-811E-469C37CEE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76450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6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Informal retention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37D2BF-F5A0-4D01-A61F-8515D6012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686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D6145C-6BBA-4086-8B24-B39908184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609850"/>
            <a:ext cx="20002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Deductibles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B25AF2-FB5B-4283-942D-357A846E5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105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EC3D41-9DD8-4F5F-8446-81786FCA4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028950"/>
            <a:ext cx="20002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Exclusions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3EF8ED-4E94-400C-BBBB-04FF440C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524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E59A95-E03F-4463-AC30-05EB411E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448050"/>
            <a:ext cx="20002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Uninsured promises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1BBAC4-606B-4079-88B1-9C1F36E18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924300"/>
            <a:ext cx="609600" cy="2667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9362BB-8C8B-429B-921F-4E5A481F1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305300"/>
            <a:ext cx="476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7E1FB2-B398-4D21-B149-7309B5980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267200"/>
            <a:ext cx="1752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A governed insurance portfolio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9C9D04-FE78-4294-B127-5C7AA1938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95575"/>
            <a:ext cx="6762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Traditionally used for a company's own exposures, captives increasingly support warranties, service contracts, guarantees and other customer-facing programs.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23663F-C216-41FD-B6D5-FF46D490F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33825"/>
            <a:ext cx="68580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6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The strategic distinction is ownership of the insurance economics.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7B6172-5033-47AE-B181-21F03C0D1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48175"/>
            <a:ext cx="7010400" cy="1009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Instead of transferring every dollar of risk, premium, data and potential underwriting value to a commercial carrier, the business retains a deliberately selected layer - and the downside that comes with it.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C1BD3D-9215-4D6F-B830-C7A195B67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FF7AD9-0EEB-4964-AA22-A6D302D27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5142B15-88E0-46F6-85F8-77898AFA8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515100"/>
            <a:ext cx="6572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750" b="0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NAIC, Captive Insurance Companies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EEB8C9-F312-4851-94CA-54AA2B95F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12056926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22D448C-3410-4D0C-9F80-82B5C9D44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FEASIBILITY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B3052B-5193-4309-84A9-702D38FD8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Six conditions determine whether a captive is feasible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01F2F1-349B-433C-BF62-87F8BA009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19200"/>
            <a:ext cx="8858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The analysis begins with the risk - not the entity.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4B4AAB-9696-4BC3-AD4A-31726FE8A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129160-91FA-41C3-A8C7-97E73F490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29146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BD3B52-6699-4159-9664-F603B20CD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05000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EEC7C3-146E-42A9-BDD0-6329C25DF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76425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Definable risk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42C69C-4097-4F00-A918-71B0F1BBD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162175"/>
            <a:ext cx="21526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Objective trigger, measurable exposure and real possibility of loss.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201E09-B9FA-48AA-A87F-520ED3ECF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1733550"/>
            <a:ext cx="29146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801601-D922-41E1-99AA-12CB19880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905000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A8D2B1-A236-4A08-9C1B-3B6EC449E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876425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Credible data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ED847D-A26A-48B5-A0DC-01F023515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62175"/>
            <a:ext cx="21526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Enough operating or loss data for defensible frequency and severity assumptions.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0CB465-CBEE-4C34-B0D7-1FE5DD161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29146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56D920-2916-437A-9A49-AA04B31E0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BE747E-F4C8-4B0E-91CC-A628237F1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981325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Sufficient scale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2BB992-5A96-4B49-A00D-426DDCEB9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267075"/>
            <a:ext cx="21526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Value that justifies formation, annual expense, capital and management attention.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24A49B-2600-4D3A-B8E3-04845DEC6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838450"/>
            <a:ext cx="29146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5059E1-9629-4A78-83BA-4DD916112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009900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86EC89-23C4-4E33-8152-31015EAF2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981325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Capital capacity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D50717-6E84-43BE-A0B2-F620B09C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67075"/>
            <a:ext cx="21526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Ability to support the program when claims exceed expectations.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56D097-9690-4AF7-A9E2-900EB5DB4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29146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E9728C-113C-4DC8-B62C-2B398D7AC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1956C3-A84A-4402-8F9E-3E8615AFA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86225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Multi-year commitment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417627C-5480-45B2-B938-9C91C65BE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71975"/>
            <a:ext cx="21526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A strategy evaluated across policy periods, not a one-year premium play.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0C3DAA0-1E45-4E7B-BD42-D7CD7FC8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943350"/>
            <a:ext cx="29146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66C385-F9DB-454C-A29E-BFE26709D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114800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F285EF-972A-42F8-9DB9-3C0236A0F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086225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Insurance governance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BAEC288-7655-4FF2-92FC-D711E662F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371975"/>
            <a:ext cx="21526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9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Policies, claims, actuarial work, board oversight, filings and audits.</a:t>
            </a:r>
          </a:p>
        </p:txBody>
      </p:sp>
      <p:pic>
        <p:nvPicPr>
          <p:cNvPr id="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3c51480d7d486a"/>
          <a:srcRect xmlns:a="http://schemas.openxmlformats.org/drawingml/2006/main" l="18478" t="0" r="184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43700" y="1371600"/>
            <a:ext cx="4972050" cy="4438650"/>
          </a:xfrm>
          <a:prstGeom xmlns:a="http://schemas.openxmlformats.org/drawingml/2006/main" prst="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07EEF68-F280-4107-8732-7C3ADB40C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5219700"/>
            <a:ext cx="42862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6C53B4C-BB66-4B0B-B8D9-D9F119936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5381625"/>
            <a:ext cx="376237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A cell may make sense at a smaller scale than a standalone captive.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DB9F989-4E7B-45F7-9BF3-B5401D1D2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A1E2854-A11D-4276-ABA6-1D05838E5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A10B8E3-A25B-4485-B8F9-F7AFB6B2F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14318346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281A17B-31C2-4E40-BE43-1EFD74DF7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STRUCTURE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055150-6DF5-47FB-A863-8A2A302B3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A direct captive insures the parent company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EF32E9-4230-4FE2-8A36-9FB0C0DE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19200"/>
            <a:ext cx="8858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The operating company transfers a defined risk to an insurance company it owns.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5916BA-1243-4124-944F-6D91C2F9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5885B9-EA84-4E27-97D9-08E4F2390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514600"/>
            <a:ext cx="1676400" cy="457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435407-188C-4932-A5AB-B9D3A1D0D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324225"/>
            <a:ext cx="1676400" cy="457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2D05F0-77FA-4D83-8F3F-9466C582F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085975"/>
            <a:ext cx="876300" cy="3619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EF2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E09125-F089-4841-AD58-54EE3838E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152900"/>
            <a:ext cx="876300" cy="36195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EEF2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650FBE-DADB-4F7E-94C0-63C8CE08E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47900"/>
            <a:ext cx="2628900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948FCA-E13B-40E3-BF07-42F39B654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47900"/>
            <a:ext cx="66675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78C4A0-E42C-40E5-88F2-887C3B7D7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09825"/>
            <a:ext cx="22288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Parent + affiliates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7FD5D1-ACCA-4E23-B96E-65A5FC51D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43200"/>
            <a:ext cx="2228850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Pays actuarially supported premium for defined coverage.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151CF9-2D16-4734-A672-8E4ED9773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247900"/>
            <a:ext cx="2628900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34F2A5-CD50-4F3B-B817-5BE988100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247900"/>
            <a:ext cx="66675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3A6FC4-B4B1-4B63-9077-B8C5F7717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409825"/>
            <a:ext cx="22288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Captive insurer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01EEBC-5747-49C1-90D8-9F5E8F259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743200"/>
            <a:ext cx="2228850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Issues the policy, establishes reserves, pays covered claims and maintains capital.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76145A-E4C3-4CD1-B114-2BD9F004C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247900"/>
            <a:ext cx="2628900" cy="18669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F4DB30-6261-40C5-B320-30A309F7D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247900"/>
            <a:ext cx="66675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C19DDB-2A00-4433-8AF7-6C3ACFC20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409825"/>
            <a:ext cx="22288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Commercial reinsurer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8C0F03-A492-4EEE-9D60-732DF136A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743200"/>
            <a:ext cx="2228850" cy="1247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Protects the captive above an agreed retained layer.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81A881-E597-4976-B844-FA8001D02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171700"/>
            <a:ext cx="12001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149FFD-BF4A-4492-98F4-B0E52956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219325"/>
            <a:ext cx="12001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PREMIUM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CE9856-4170-42BF-AEEA-D488EFEA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867150"/>
            <a:ext cx="14478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5FDE1A-7798-4DAD-AF85-7911D95B2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914775"/>
            <a:ext cx="14478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COVERED CLAIMS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8D6B47-D1CD-4A1E-8ACB-8FA68D88F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828800"/>
            <a:ext cx="1790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FFBF599-83FD-4244-AF97-03954E2B3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876425"/>
            <a:ext cx="17907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REINSURANCE PREMIUM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86457CF-5DE9-4EF7-9661-00DF786CC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457700"/>
            <a:ext cx="15811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D030A9F-88B7-43A3-B4A1-A3DB7ABD8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505325"/>
            <a:ext cx="15811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EXCESS PROTECTION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D267AD5-177C-44B8-A12B-7CF7E610F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86325"/>
            <a:ext cx="857250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ADE283-EDC3-40A5-AFE6-B5C70EBC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14925"/>
            <a:ext cx="1371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Key takeaway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F951C4-C6D4-4350-98E2-4B0884344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5048250"/>
            <a:ext cx="6572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The captive is more than a reserve account: it is a regulated insurer with policies, capital, reserves, reporting and claims obligations.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0EEBCFD-8C9C-4261-A2BD-C5C92FA41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57ABBCD-09D3-4B16-BFFA-DCDEF390B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04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F30E101-63FC-4260-9A6E-2D7F8961B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62561854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08AD16A-57F9-4098-B4AC-83706E08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STRUCTURE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D39B04-141C-4B00-ABC1-BA9CE6B25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Fronting separates carrier paper from retained risk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8569BC-59CF-42FE-86B7-44FC3A2FA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19200"/>
            <a:ext cx="8858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Fronting is common when laws, contracts, lenders or multistate operations require commercial carrier paper.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90EA5A-2A62-42F5-8402-878F90ACC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146246-0BFB-485E-8255-7CDC6A872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771775"/>
            <a:ext cx="1143000" cy="4000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47B3BB-5A22-482E-9CA1-0DBDB89E5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71775"/>
            <a:ext cx="1143000" cy="4000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1F5367-0AC8-4F10-8817-926CCFCE1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095500"/>
            <a:ext cx="381000" cy="10477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EEF2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4BC422-291C-4D3B-8CF2-071FE274F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990975"/>
            <a:ext cx="1143000" cy="3810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EEF2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B758A9-377D-467F-BAE6-7A72BED06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34315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57702B-E420-4868-966E-8A808EE19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6667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2C1471-E260-405D-9D12-D77267397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71725"/>
            <a:ext cx="1943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Insured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9450EA-E40E-48F1-BDFE-453ADB645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05100"/>
            <a:ext cx="1943100" cy="1076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Pays premium and receives the policy and covered claims.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A78307-6DD9-43F0-8EC8-DE3B61141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209800"/>
            <a:ext cx="272415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D2478C-A241-4D40-9FE8-51E518EE8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209800"/>
            <a:ext cx="6667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94F533-C8E1-414E-8AFD-2F726050D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71725"/>
            <a:ext cx="2324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Fronting carrier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C643E4-F771-48CE-A105-CECDB053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705100"/>
            <a:ext cx="2324100" cy="1076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Issues licensed paper, administers obligations and retains a fee or risk layer.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06EBA2-21D7-44A7-A5FB-C4DC48D81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209800"/>
            <a:ext cx="272415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BF020C-8C44-4440-8FE9-F00707121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209800"/>
            <a:ext cx="6667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79C979-04F9-426C-A307-FFA1AE6C1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371725"/>
            <a:ext cx="2324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Captive insurer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30BCA8-5A76-429C-9ED0-D31F9D9F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705100"/>
            <a:ext cx="2324100" cy="1076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Receives ceded premium and risk; posts collateral for its obligations.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81F489-6EF3-4F57-A461-1AA402BF2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514850"/>
            <a:ext cx="27813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1E19E2-D5AB-4921-9B26-5CAFD5B5D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514850"/>
            <a:ext cx="66675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CC5C11-FB89-49D1-87D6-22F48594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76775"/>
            <a:ext cx="2381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Commercial reinsurer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01E11B6-5363-4CCE-BF92-3460E66CC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010150"/>
            <a:ext cx="23812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Protects severity above the captive layer.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5905F0B-A96B-4C22-8A90-B5DF7D90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419350"/>
            <a:ext cx="9906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60C132E-FC9F-4E0E-9AE4-9024D6E93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466975"/>
            <a:ext cx="9906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PREMIUM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36441A-68CB-4779-A804-FC1645EE6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924050"/>
            <a:ext cx="17716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5A0D62E-028E-4FD1-A336-453DE7C1C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971675"/>
            <a:ext cx="17716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CEDED PREMIUM + RISK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167574-3FDF-4C59-95CF-403048AE9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14800"/>
            <a:ext cx="120015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3411223-E60A-43A5-BC6F-F806F8035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62425"/>
            <a:ext cx="12001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COLLATERAL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FD508E4-469E-4094-8354-49902C925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86275"/>
            <a:ext cx="3619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9B56A77-CE3D-4654-A354-73F85D92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467225"/>
            <a:ext cx="1714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Carrier paper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C8EE63-5139-4123-8C41-92F9C1B78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486275"/>
            <a:ext cx="3619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81FBC95-6E05-4165-9706-7BA9ECCFD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4467225"/>
            <a:ext cx="1714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Captive capital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E84CCE6-7B8A-46BD-B092-B5133B0F4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4486275"/>
            <a:ext cx="3619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C19FE4C-EDC6-4C6F-BAB2-0A0EC0AD8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467225"/>
            <a:ext cx="20955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Reinsurance capacity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6265250-3227-4935-A52A-B995A57BE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48275"/>
            <a:ext cx="7239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35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The front protects the policyholder's credit position. The captive provides risk capital behind the structure.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5B88B3F-4513-46A2-B83F-E4289B4C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33A52CE-BFDA-4F3C-91D1-4EEFB307E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05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B30C84A-CA85-4EF1-AFD3-AA517904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71003256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8E789A-204E-48BD-9BCE-2B335CEF8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STRATEGIC VALUE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2181CC-9E61-4419-BB35-BF65A1AC4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Companies form captives to solve more than one problem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E3181A-77F5-4AC0-9EF6-97FB5E10C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0E1CAC-8FE5-4401-9574-00ECAC37B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33909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F10E3D-D371-4176-808F-61AE822FF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90700"/>
            <a:ext cx="4381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25C772-F543-4B20-AF65-569B2BB6B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43125"/>
            <a:ext cx="2895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Retain predictable economics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67C976-BB69-4A7B-B4D6-C569F2C01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71750"/>
            <a:ext cx="2895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Keep a selected layer of underwriting value when results outperform market assumptions.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A82F9E-90D0-49AA-A408-76DA503D5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76575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4C858D-F832-454A-B4E5-78012C3FD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562100"/>
            <a:ext cx="33909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562BC2-BC72-471D-B3C4-DE03E2764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790700"/>
            <a:ext cx="4381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5E7A7C-0B95-42D1-91D2-9AA122205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143125"/>
            <a:ext cx="2895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Insure market gaps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2FEF9E-B18B-4156-9ACE-93298D717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571750"/>
            <a:ext cx="2895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Finance measurable exposures that are excluded, unavailable or priced inefficiently.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AEC0AF-F1C9-4AF5-88EE-CD8B99DAC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076575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A7D93C-1462-4D52-BD68-0484425F9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562100"/>
            <a:ext cx="33909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7C46BC-31A6-457A-BD4E-62BE2902B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790700"/>
            <a:ext cx="4381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51175CE-799C-4501-BC03-F4A1DF7A4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143125"/>
            <a:ext cx="2895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Stabilize cost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BBC29D1-E820-4BB1-8168-58986C179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571750"/>
            <a:ext cx="2895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Separate predictable retained losses from commercial insurance market cycles.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C0C1220-A58F-406C-86BD-D0365A030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076575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4D7698-C55E-4EF8-86E3-BCF07D511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38550"/>
            <a:ext cx="33909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C63BB1-DE49-42AC-80A2-C795360AF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67150"/>
            <a:ext cx="4381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73894A-602B-4BF3-8593-855A258D7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19575"/>
            <a:ext cx="2895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Access reinsurance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8B3FD5-CA5A-4754-B32B-5DA2C2549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48200"/>
            <a:ext cx="2895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Build retained and transferred layers around the company's actual exposure.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13AEA2-DF6C-44EA-AD05-0187ADB3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53025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066574-27BA-468F-92AC-EB11C611A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638550"/>
            <a:ext cx="33909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323A246-B88E-445B-A077-45DD8FD77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867150"/>
            <a:ext cx="4381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45EA2E-83F9-4EAA-8576-8E13FFE4A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219575"/>
            <a:ext cx="2895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Improve risk data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CC24ACF-B1FA-4CF1-8B16-E395D4789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648200"/>
            <a:ext cx="2895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Manage claims as a portfolio by product, customer, business unit, channel or state.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42FF37-7922-4DE7-B934-E9091DBB3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153025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006088E-11D5-4168-B4BD-56599B63D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638550"/>
            <a:ext cx="33909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12DC3D-8E0E-46B4-AA03-B56E0B63F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867150"/>
            <a:ext cx="4381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25E5BEB-B90D-494C-B6B9-FB3DDEE73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219575"/>
            <a:ext cx="28956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Support products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3250402-512A-4352-BCD2-FB5D16117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648200"/>
            <a:ext cx="2895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Back warranties, guarantees and embedded protection while retaining program economics.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E9612D1-C7B5-4B75-B033-7B7F805B0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153025"/>
            <a:ext cx="5334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AC44A90-96E4-4F31-98AE-245A79515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29F5ED9-5E9A-401B-98B7-EF40C76AB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06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BCD50F4-8BC5-469E-904F-A26EAAE53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11150951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0001B4-4B49-4CF7-9632-186710D48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REALITY CHECK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7CCD08-650B-4AB8-A5F2-24EF2CBC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Control comes with financial responsibility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DFB6D1-3BFD-44EB-88DB-1E1E942C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921E85-1689-4FC0-B952-42D8ED4F7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5238750" cy="4400550"/>
          </a:xfrm>
          <a:prstGeom xmlns:a="http://schemas.openxmlformats.org/drawingml/2006/main" prst="roundRect">
            <a:avLst>
              <a:gd name="adj" fmla="val 17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77C59A-69E3-4234-9A48-495D1D4E7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485900"/>
            <a:ext cx="5467350" cy="4400550"/>
          </a:xfrm>
          <a:prstGeom xmlns:a="http://schemas.openxmlformats.org/drawingml/2006/main" prst="roundRect">
            <a:avLst>
              <a:gd name="adj" fmla="val 1732"/>
            </a:avLst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8BD315-B1B4-4F3B-AFC7-920138527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781175"/>
            <a:ext cx="4191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1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A captive may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11AC2A-F09A-4ED3-9003-321F5CFB9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81175"/>
            <a:ext cx="4381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defRPr>
            </a:pPr>
            <a:r>
              <a:rPr sz="2100" b="0">
                <a:solidFill>
                  <a:srgbClr val="FFFFFF"/>
                </a:solidFill>
                <a:latin typeface="Nimbus Roman"/>
                <a:ea typeface="Nimbus Roman"/>
                <a:cs typeface="Nimbus Roman"/>
              </a:rPr>
              <a:t>A captive does not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FE1AD9-4FEC-4C6E-9E6A-A4D663ACE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B31D09-A36E-47D2-803F-E2EE7755B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00300"/>
            <a:ext cx="41719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Formalize risk already retained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AC4CCC-50AC-4845-8031-677C5E0E8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F5FC05-BF1B-4817-A47B-4A4FEDA2C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914650"/>
            <a:ext cx="41719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Tailor coverage to the exposure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666456-02CA-4566-8CB1-782E743C4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05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5BBA5A-FAED-4B54-9F4F-E6A62379D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429000"/>
            <a:ext cx="41719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Retain selected underwriting economics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AED6E4-8F7F-46B0-86DA-C36223E7C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19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5818C9-5381-42C6-AE21-05424FD8B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43350"/>
            <a:ext cx="41719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Access reinsurance capacity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4B5DC2-3D1C-4707-8800-380BC6FCC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3CBEA0-F679-4E50-AA62-F9E8C2DD1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57700"/>
            <a:ext cx="41719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Improve loss and exposure data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1309AD-6AC5-4B2F-BDAA-7976ABAA2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48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E51813-F51D-4B5F-9A4F-78896EC4F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972050"/>
            <a:ext cx="41719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Support a product or revenue stream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1B2B1F-ED49-4377-9C0E-7E93CAD7D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76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5848D2-ECB4-460C-A4EC-6546CB9B3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400300"/>
            <a:ext cx="4267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Make claims disappear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2B252F-60E6-43B4-9553-0305407FF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9908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97FCF4C-DF54-48B6-98EE-C036DF54C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4267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Make every risk insurable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CAFC076-237B-4FE9-BE16-8D730940F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505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357A8DB-CF57-4F44-B153-CF7DD6B1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29000"/>
            <a:ext cx="4267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Guarantee lower total cost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143A211-167E-484C-AC44-A07831EA5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0195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E277F2D-8E89-4531-9B02-1007A9D1D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943350"/>
            <a:ext cx="4267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Eliminate capital or collateral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62783BB-4D6C-412B-869D-0B28824FB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533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FCE959-B35F-4E78-9E79-8C76FDDE0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457700"/>
            <a:ext cx="4267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Replace operational controls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D9F0E3F-3215-4579-8469-1247795FD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0482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0E6CA3F-2A58-43DC-8FC8-C25FE6F23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972050"/>
            <a:ext cx="4267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Create an automatic tax deduction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C06F8A0-887D-4B1E-A301-A6F90451F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800738B-94F7-4465-ABC9-FC6699B9F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07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4C5A267-5F89-4269-9585-C3EE6295D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196182328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563147B-F903-47BB-B11D-2A6876E35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USE CASES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CF62CF-D219-46D2-A04C-BED1F9B65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Three examples show how the economics can change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C963FD-9E22-4DCC-A035-22084E10E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1AEB53-65F8-410A-B4DC-B148A9288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28775"/>
            <a:ext cx="3390900" cy="3790950"/>
          </a:xfrm>
          <a:prstGeom xmlns:a="http://schemas.openxmlformats.org/drawingml/2006/main" prst="roundRect">
            <a:avLst>
              <a:gd name="adj" fmla="val 22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C03931-5A79-4C56-B96C-B7152B0A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76425"/>
            <a:ext cx="381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3737D0-0796-46D5-848A-152582241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86000"/>
            <a:ext cx="28956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025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Large deductible layer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5DD468-686C-430E-A6A6-ECBB79F83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86100"/>
            <a:ext cx="29337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5D1D00-4048-4C5A-B927-9CD60EA13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67075"/>
            <a:ext cx="29337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$500K-$1M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AC2F3D-0D13-412B-8F4B-1C36D8881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81475"/>
            <a:ext cx="2895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The captive funds a predictable primary layer while commercial insurance protects severity.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0EBF20-AA6A-430D-B144-788341CDB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244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3C4DF9-F88A-46ED-8EDE-F5D426B49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628775"/>
            <a:ext cx="3390900" cy="3790950"/>
          </a:xfrm>
          <a:prstGeom xmlns:a="http://schemas.openxmlformats.org/drawingml/2006/main" prst="roundRect">
            <a:avLst>
              <a:gd name="adj" fmla="val 22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D44464-6FE8-4E66-9320-7A296F362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76425"/>
            <a:ext cx="381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2129F6-A0BF-4EC0-8AFA-FFF9BB8EA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286000"/>
            <a:ext cx="28956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025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Warranty program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17131E-CB27-447E-966F-E2F72FDC4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086100"/>
            <a:ext cx="29337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AD9CFB-E016-416E-BFB7-75468523D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267075"/>
            <a:ext cx="29337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Per unit sold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B2DDB5-84F7-40EF-92FC-4FF17C5F8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181475"/>
            <a:ext cx="2895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A defined amount from each sale finances later-year repair or replacement obligations.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069E03-7746-40FD-A885-91919947E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1244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D8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2DC82E3-2820-4EBE-8514-741C7AC9D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628775"/>
            <a:ext cx="3390900" cy="3790950"/>
          </a:xfrm>
          <a:prstGeom xmlns:a="http://schemas.openxmlformats.org/drawingml/2006/main" prst="roundRect">
            <a:avLst>
              <a:gd name="adj" fmla="val 22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269582-4486-4C55-A695-67EEC4AF2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76425"/>
            <a:ext cx="381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8D016A-769A-4240-BB5F-DD0089F81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286000"/>
            <a:ext cx="28956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025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Difficult corporate exposure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0F58B3-5C98-40E6-8674-575C5B0BE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086100"/>
            <a:ext cx="293370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58EEE1-6A10-4857-A5C6-DEC424444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267075"/>
            <a:ext cx="29337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Defined limit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706762-43B3-4FE1-9662-E1FF305CE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181475"/>
            <a:ext cx="2895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The captive formalizes litigation, contractual or other measurable retained risk.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0E8777-9D1F-4405-9AF2-DC1778CAD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124450"/>
            <a:ext cx="666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CFD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2337D78-03FF-4288-9A90-3468AC32B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5800725"/>
            <a:ext cx="78486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Different exposures. The same discipline: define the trigger, quantify the layer and decide what to retain.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D9F07F-2460-4034-A09F-1019833E5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4ED1E8-4400-476A-9A45-CBE3890F1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1F00F43-A0E3-4181-9AA1-C7F476E73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70843474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8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093284-C3E7-4437-86AD-4A492CE4D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26670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F07A1A-E9F0-4B34-90E5-6A075385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962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defRPr>
            </a:pPr>
            <a:r>
              <a:rPr sz="2700" b="0">
                <a:solidFill>
                  <a:srgbClr val="111820"/>
                </a:solidFill>
                <a:latin typeface="Nimbus Roman"/>
                <a:ea typeface="Nimbus Roman"/>
                <a:cs typeface="Nimbus Roman"/>
              </a:rPr>
              <a:t>The right structure depends on control, scale and paper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9042B3-8338-4D65-9FBD-56FBEDE5D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552450"/>
            <a:ext cx="781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URM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FC424E-2360-4C11-BFD9-95ECBF8E3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228975"/>
            <a:ext cx="904875" cy="3238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AD4D7D-AE90-48EE-9362-BD22F652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228975"/>
            <a:ext cx="904875" cy="3238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B12126-5DBC-4E0D-9107-2553827D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28975"/>
            <a:ext cx="904875" cy="3238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05DEBB-B3DB-41BB-B18A-2C4053580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228975"/>
            <a:ext cx="904875" cy="3238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D2F0F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C1776F-92CC-4CD8-9382-D96FB1B8E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1847850" cy="21907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470777-41BB-4784-9971-11D89CCD7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62225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56082E-C9D2-443D-AD5D-458F706BB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71800"/>
            <a:ext cx="1428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Single-parent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F6BC79-DFAD-47CF-8FFE-B5F201DE3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95700"/>
            <a:ext cx="142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One owner</a:t>
            </a:r>
          </a:p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Own risks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753C7E-AE82-4DEC-8A50-E084ABDEF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324100"/>
            <a:ext cx="1847850" cy="21907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15733A-DDE6-419B-BB7D-9383D10BE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562225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AC3D75-A9EB-42AC-BE88-CFBD8479F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971800"/>
            <a:ext cx="1428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Group captive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1BB902-B974-48A8-8365-B41913834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695700"/>
            <a:ext cx="142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Shared owners</a:t>
            </a:r>
          </a:p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Shared platform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F90263-3483-46ED-9B5D-D32DCDFA4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324100"/>
            <a:ext cx="1847850" cy="21907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F5A03E-6671-4F2B-8805-E3B6C4519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562225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E8800B-CAAF-4E79-B0A5-18A06B1FD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971800"/>
            <a:ext cx="1428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Protected cell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65F871-040D-46E8-B409-6FD0A06D2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695700"/>
            <a:ext cx="142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Segregated cell</a:t>
            </a:r>
          </a:p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Lower setup burden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AF4082-D67D-43A7-B58C-10AF5E960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324100"/>
            <a:ext cx="1847850" cy="21907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0E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1DC8A0-673D-4958-A4A1-2FC64B7A4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562225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D01A73-876F-49EB-83EF-606C33347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971800"/>
            <a:ext cx="1428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Direct-writing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72EA816-4D9D-4997-BEA5-0D0687218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142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Captive issues</a:t>
            </a:r>
          </a:p>
          <a:p xmlns:a="http://schemas.openxmlformats.org/drawingml/2006/main">
            <a:pPr algn="l">
              <a:def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5D6872"/>
                </a:solidFill>
                <a:latin typeface="Nimbus Sans"/>
                <a:ea typeface="Nimbus Sans"/>
                <a:cs typeface="Nimbus Sans"/>
              </a:rPr>
              <a:t>its own policy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244ACB-1CD5-4647-AB52-5D9D53718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324100"/>
            <a:ext cx="1847850" cy="2190750"/>
          </a:xfrm>
          <a:prstGeom xmlns:a="http://schemas.openxmlformats.org/drawingml/2006/main" prst="roundRect">
            <a:avLst>
              <a:gd name="adj" fmla="val 4124"/>
            </a:avLst>
          </a:prstGeom>
          <a:solidFill xmlns:a="http://schemas.openxmlformats.org/drawingml/2006/main">
            <a:srgbClr val="2330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A557C8-C501-4F94-AAD6-19F6C8CA8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562225"/>
            <a:ext cx="3619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CFDA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62CFDA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2D84F00-0DC0-4C16-AB9D-B2D9FE922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971800"/>
            <a:ext cx="1428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FFFFFF"/>
                </a:solidFill>
                <a:latin typeface="Nimbus Sans"/>
                <a:ea typeface="Nimbus Sans"/>
                <a:cs typeface="Nimbus Sans"/>
              </a:rPr>
              <a:t>Fronted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E97AADF-47ED-4EE2-AC4A-AD1863C3D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695700"/>
            <a:ext cx="1428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5E2E6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D5E2E6"/>
                </a:solidFill>
                <a:latin typeface="Nimbus Sans"/>
                <a:ea typeface="Nimbus Sans"/>
                <a:cs typeface="Nimbus Sans"/>
              </a:rPr>
              <a:t>Carrier paper</a:t>
            </a:r>
          </a:p>
          <a:p xmlns:a="http://schemas.openxmlformats.org/drawingml/2006/main">
            <a:pPr algn="l">
              <a:defRPr sz="1125" b="0">
                <a:solidFill>
                  <a:srgbClr val="D5E2E6"/>
                </a:solidFill>
                <a:latin typeface="Nimbus Sans"/>
                <a:ea typeface="Nimbus Sans"/>
                <a:cs typeface="Nimbus Sans"/>
              </a:defRPr>
            </a:pPr>
            <a:r>
              <a:rPr sz="1125" b="0">
                <a:solidFill>
                  <a:srgbClr val="D5E2E6"/>
                </a:solidFill>
                <a:latin typeface="Nimbus Sans"/>
                <a:ea typeface="Nimbus Sans"/>
                <a:cs typeface="Nimbus Sans"/>
              </a:rPr>
              <a:t>Captive reinsurance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BC6A97-D783-4834-B4F9-2E0A83BA0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000625"/>
            <a:ext cx="8686800" cy="733425"/>
          </a:xfrm>
          <a:prstGeom xmlns:a="http://schemas.openxmlformats.org/drawingml/2006/main" prst="roundRect">
            <a:avLst>
              <a:gd name="adj" fmla="val 10390"/>
            </a:avLst>
          </a:prstGeom>
          <a:solidFill xmlns:a="http://schemas.openxmlformats.org/drawingml/2006/main">
            <a:srgbClr val="E7F7F9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AA075AB-B2E4-47DB-8FC7-5DEAD8328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219700"/>
            <a:ext cx="79057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111820"/>
                </a:solidFill>
                <a:latin typeface="Nimbus Sans"/>
                <a:ea typeface="Nimbus Sans"/>
                <a:cs typeface="Nimbus Sans"/>
              </a:rPr>
              <a:t>A feasibility study should select the structure after the objective, exposure, data and capital constraints are understood.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8E2E050-4E02-4A6A-8F44-EF0750724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0E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57F0842-A07A-4E3D-A9EF-18A302E6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34150"/>
            <a:ext cx="142875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8B959E"/>
                </a:solidFill>
                <a:latin typeface="Nimbus Sans"/>
                <a:ea typeface="Nimbus Sans"/>
                <a:cs typeface="Nimbus Sans"/>
              </a:rPr>
              <a:t>CAPTIVES  09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123EFF4-464F-42D6-B11D-8E59BC472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6515100"/>
            <a:ext cx="2266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defRPr>
            </a:pPr>
            <a:r>
              <a:rPr sz="825" b="1">
                <a:solidFill>
                  <a:srgbClr val="147D8B"/>
                </a:solidFill>
                <a:latin typeface="Nimbus Sans"/>
                <a:ea typeface="Nimbus Sans"/>
                <a:cs typeface="Nimbus Sans"/>
              </a:rPr>
              <a:t>upwardriskmanagement.com</a:t>
            </a:r>
          </a:p>
        </p:txBody>
      </p:sp>
    </p:spTree>
    <p:extLst>
      <p:ext uri="{BB962C8B-B14F-4D97-AF65-F5344CB8AC3E}">
        <p14:creationId xmlns:p14="http://schemas.microsoft.com/office/powerpoint/2010/main" val="37118452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2026-07-23T16:11:00.1390000Z</dcterms:created>
  <dcterms:modified xsi:type="dcterms:W3CDTF">2026-07-23T16:11:00.1390000Z</dcterms:modified>
</coreProperties>
</file>